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0" r:id="rId13"/>
    <p:sldId id="269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4" r:id="rId22"/>
    <p:sldId id="286" r:id="rId23"/>
    <p:sldId id="287" r:id="rId24"/>
    <p:sldId id="294" r:id="rId25"/>
    <p:sldId id="292" r:id="rId26"/>
    <p:sldId id="293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work:john:meetings+talks:aco_2014_uk:basu_co_amazon_inversion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520707878572"/>
          <c:y val="0.0376167433662502"/>
          <c:w val="0.66128405843604"/>
          <c:h val="0.669069834625906"/>
        </c:manualLayout>
      </c:layout>
      <c:barChart>
        <c:barDir val="col"/>
        <c:grouping val="clustered"/>
        <c:varyColors val="0"/>
        <c:ser>
          <c:idx val="0"/>
          <c:order val="0"/>
          <c:tx>
            <c:v>2010</c:v>
          </c:tx>
          <c:invertIfNegative val="0"/>
          <c:errBars>
            <c:errBarType val="both"/>
            <c:errValType val="cust"/>
            <c:noEndCap val="0"/>
            <c:plus>
              <c:numRef>
                <c:f>(Sheet1!$D$16,Sheet1!$G$16,Sheet1!$J$16,Sheet1!$M$16,Sheet1!$P$16)</c:f>
                <c:numCache>
                  <c:formatCode>General</c:formatCode>
                  <c:ptCount val="5"/>
                  <c:pt idx="0">
                    <c:v>58.50666666666659</c:v>
                  </c:pt>
                  <c:pt idx="1">
                    <c:v>58.26666666666662</c:v>
                  </c:pt>
                  <c:pt idx="2">
                    <c:v>41.4</c:v>
                  </c:pt>
                  <c:pt idx="3">
                    <c:v>23.21333333333329</c:v>
                  </c:pt>
                  <c:pt idx="4">
                    <c:v>23.57333333333329</c:v>
                  </c:pt>
                </c:numCache>
              </c:numRef>
            </c:plus>
            <c:minus>
              <c:numRef>
                <c:f>(Sheet1!$D$16,Sheet1!$G$16,Sheet1!$J$16,Sheet1!$M$16,Sheet1!$P$16)</c:f>
                <c:numCache>
                  <c:formatCode>General</c:formatCode>
                  <c:ptCount val="5"/>
                  <c:pt idx="0">
                    <c:v>58.50666666666659</c:v>
                  </c:pt>
                  <c:pt idx="1">
                    <c:v>58.26666666666662</c:v>
                  </c:pt>
                  <c:pt idx="2">
                    <c:v>41.4</c:v>
                  </c:pt>
                  <c:pt idx="3">
                    <c:v>23.21333333333329</c:v>
                  </c:pt>
                  <c:pt idx="4">
                    <c:v>23.57333333333329</c:v>
                  </c:pt>
                </c:numCache>
              </c:numRef>
            </c:minus>
          </c:errBars>
          <c:cat>
            <c:strRef>
              <c:f>(Sheet1!$B$15,Sheet1!$E$15,Sheet1!$H$15,Sheet1!$K$15,Sheet1!$N$15)</c:f>
              <c:strCache>
                <c:ptCount val="5"/>
                <c:pt idx="0">
                  <c:v>Prior</c:v>
                </c:pt>
                <c:pt idx="1">
                  <c:v>  NOAA</c:v>
                </c:pt>
                <c:pt idx="2">
                  <c:v>     NOAA+IPEN   </c:v>
                </c:pt>
                <c:pt idx="3">
                  <c:v>     NOAA+IASI </c:v>
                </c:pt>
                <c:pt idx="4">
                  <c:v>  NOAA+IPEN+IASI</c:v>
                </c:pt>
              </c:strCache>
            </c:strRef>
          </c:cat>
          <c:val>
            <c:numRef>
              <c:f>(Sheet1!$B$16,Sheet1!$E$16,Sheet1!$H$16,Sheet1!$K$16,Sheet1!$N$16)</c:f>
              <c:numCache>
                <c:formatCode>0.00</c:formatCode>
                <c:ptCount val="5"/>
                <c:pt idx="0">
                  <c:v>625.3333333333333</c:v>
                </c:pt>
                <c:pt idx="1">
                  <c:v>580.5333333333335</c:v>
                </c:pt>
                <c:pt idx="2">
                  <c:v>398.0</c:v>
                </c:pt>
                <c:pt idx="3">
                  <c:v>469.3333333333333</c:v>
                </c:pt>
                <c:pt idx="4">
                  <c:v>472.9333333333333</c:v>
                </c:pt>
              </c:numCache>
            </c:numRef>
          </c:val>
        </c:ser>
        <c:ser>
          <c:idx val="1"/>
          <c:order val="1"/>
          <c:tx>
            <c:v>2011</c:v>
          </c:tx>
          <c:invertIfNegative val="0"/>
          <c:errBars>
            <c:errBarType val="both"/>
            <c:errValType val="fixedVal"/>
            <c:noEndCap val="0"/>
            <c:val val="10.0"/>
          </c:errBars>
          <c:cat>
            <c:strRef>
              <c:f>(Sheet1!$B$15,Sheet1!$E$15,Sheet1!$H$15,Sheet1!$K$15,Sheet1!$N$15)</c:f>
              <c:strCache>
                <c:ptCount val="5"/>
                <c:pt idx="0">
                  <c:v>Prior</c:v>
                </c:pt>
                <c:pt idx="1">
                  <c:v>  NOAA</c:v>
                </c:pt>
                <c:pt idx="2">
                  <c:v>     NOAA+IPEN   </c:v>
                </c:pt>
                <c:pt idx="3">
                  <c:v>     NOAA+IASI </c:v>
                </c:pt>
                <c:pt idx="4">
                  <c:v>  NOAA+IPEN+IASI</c:v>
                </c:pt>
              </c:strCache>
            </c:strRef>
          </c:cat>
          <c:val>
            <c:numRef>
              <c:f>(Sheet1!$B$17,Sheet1!$E$17,Sheet1!$H$17,Sheet1!$K$17,Sheet1!$N$17)</c:f>
              <c:numCache>
                <c:formatCode>0.00</c:formatCode>
                <c:ptCount val="5"/>
                <c:pt idx="0">
                  <c:v>115.7333333333333</c:v>
                </c:pt>
                <c:pt idx="1">
                  <c:v>80.53333333333327</c:v>
                </c:pt>
                <c:pt idx="2">
                  <c:v>168.6666666666667</c:v>
                </c:pt>
                <c:pt idx="3">
                  <c:v>106.6666666666667</c:v>
                </c:pt>
                <c:pt idx="4">
                  <c:v>114.6666666666667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6501880"/>
        <c:axId val="-1966505368"/>
      </c:barChart>
      <c:catAx>
        <c:axId val="-1966501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966505368"/>
        <c:crosses val="autoZero"/>
        <c:auto val="1"/>
        <c:lblAlgn val="ctr"/>
        <c:lblOffset val="100"/>
        <c:noMultiLvlLbl val="0"/>
      </c:catAx>
      <c:valAx>
        <c:axId val="-1966505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CO2</a:t>
                </a:r>
                <a:r>
                  <a:rPr lang="en-US" sz="2400" baseline="0"/>
                  <a:t> Fire Flux (Tg C/yr)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0300040952327767"/>
              <c:y val="0.24438020655026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966501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88889400724"/>
          <c:y val="0.390235267958942"/>
          <c:w val="0.180803641159804"/>
          <c:h val="0.2140541200700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0.17021</cdr:x>
      <cdr:y>0.1413</cdr:y>
    </cdr:from>
    <cdr:to>
      <cdr:x>0.28369</cdr:x>
      <cdr:y>0.56522</cdr:y>
    </cdr:to>
    <cdr:cxnSp macro="">
      <cdr:nvCxnSpPr>
        <cdr:cNvPr id="3" name="Straight Arrow Connector 2"/>
        <cdr:cNvCxnSpPr/>
      </cdr:nvCxnSpPr>
      <cdr:spPr bwMode="auto">
        <a:xfrm xmlns:a="http://schemas.openxmlformats.org/drawingml/2006/main" flipH="1">
          <a:off x="1828800" y="990600"/>
          <a:ext cx="1219200" cy="297180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25400" cap="flat" cmpd="sng" algn="ctr">
          <a:solidFill>
            <a:srgbClr val="FF0000"/>
          </a:solidFill>
          <a:prstDash val="solid"/>
          <a:miter lim="0"/>
          <a:headEnd type="none" w="med" len="med"/>
          <a:tailEnd type="arrow"/>
        </a:ln>
        <a:effectLst xmlns:a="http://schemas.openxmlformats.org/drawingml/2006/main">
          <a:outerShdw blurRad="38100" dist="25400" dir="5400000" algn="ctr" rotWithShape="0">
            <a:srgbClr val="000000">
              <a:alpha val="50000"/>
            </a:srgbClr>
          </a:outerShdw>
        </a:effectLst>
      </cdr:spPr>
    </cdr:cxnSp>
  </cdr:relSizeAnchor>
  <cdr:relSizeAnchor xmlns:cdr="http://schemas.openxmlformats.org/drawingml/2006/chartDrawing">
    <cdr:from>
      <cdr:x>0.1844</cdr:x>
      <cdr:y>0.1413</cdr:y>
    </cdr:from>
    <cdr:to>
      <cdr:x>0.28369</cdr:x>
      <cdr:y>0.3587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 flipH="1">
          <a:off x="1981200" y="990600"/>
          <a:ext cx="1066800" cy="1524000"/>
        </a:xfrm>
        <a:prstGeom xmlns:a="http://schemas.openxmlformats.org/drawingml/2006/main" prst="straightConnector1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25400" cap="flat" cmpd="sng" algn="ctr">
          <a:solidFill>
            <a:srgbClr val="FF0000"/>
          </a:solidFill>
          <a:prstDash val="solid"/>
          <a:miter lim="0"/>
          <a:headEnd type="none" w="med" len="med"/>
          <a:tailEnd type="arrow"/>
        </a:ln>
        <a:effectLst xmlns:a="http://schemas.openxmlformats.org/drawingml/2006/main">
          <a:outerShdw blurRad="38100" dist="25400" dir="5400000" algn="ctr" rotWithShape="0">
            <a:srgbClr val="000000">
              <a:alpha val="50000"/>
            </a:srgbClr>
          </a:outerShdw>
        </a:effec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35819-A7C9-4442-BA3B-68C764B7F7F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18CF0-0FDA-754B-B6DF-13EE41E2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just focus on objective 1.  Mention significance</a:t>
            </a:r>
            <a:r>
              <a:rPr lang="en-US" baseline="0" dirty="0" smtClean="0"/>
              <a:t> of calibrated and in situ.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8CF0-0FDA-754B-B6DF-13EE41E233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Upwind</a:t>
            </a:r>
            <a:r>
              <a:rPr lang="en-US" baseline="0" dirty="0" smtClean="0"/>
              <a:t> and downwind sites are reasonable in the mid and high </a:t>
            </a:r>
            <a:r>
              <a:rPr lang="en-US" baseline="0" dirty="0" err="1" smtClean="0"/>
              <a:t>lats</a:t>
            </a:r>
            <a:r>
              <a:rPr lang="en-US" baseline="0" dirty="0" smtClean="0"/>
              <a:t>.  Not in the tropics where convection is very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4D67BD1-27B6-7047-A401-2A65AB90B2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3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smtClean="0"/>
              <a:t>Here you see an example of the combined footprints for the four sites shown on slide 2.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--no bulls eyes obvious.</a:t>
            </a:r>
          </a:p>
          <a:p>
            <a:r>
              <a:rPr lang="en-US" dirty="0" smtClean="0"/>
              <a:t>-- a</a:t>
            </a:r>
            <a:r>
              <a:rPr lang="en-US" baseline="0" dirty="0" smtClean="0"/>
              <a:t> lot of adjustment outside the Basin</a:t>
            </a:r>
          </a:p>
          <a:p>
            <a:r>
              <a:rPr lang="en-US" baseline="0" dirty="0" smtClean="0"/>
              <a:t>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8B6E2F-9654-BC45-86AA-91956F66E0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8B6E2F-9654-BC45-86AA-91956F66E0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9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5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2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3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C679-2B47-424C-B54A-C4A98BA3652B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D3E2-0549-114D-A91C-236B8A129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443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situ CO</a:t>
            </a:r>
            <a:r>
              <a:rPr lang="en-US" baseline="-25000" dirty="0" smtClean="0"/>
              <a:t>2</a:t>
            </a:r>
            <a:r>
              <a:rPr lang="en-US" dirty="0" smtClean="0"/>
              <a:t>-based evaluation of the CMS flux product</a:t>
            </a:r>
            <a:br>
              <a:rPr lang="en-US" dirty="0" smtClean="0"/>
            </a:br>
            <a:r>
              <a:rPr lang="en-US" dirty="0" smtClean="0"/>
              <a:t>(and S. American Inversions)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565" y="3414077"/>
            <a:ext cx="8140663" cy="12583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PI: John Miller, U. Colorado/NOAA</a:t>
            </a:r>
          </a:p>
          <a:p>
            <a:r>
              <a:rPr lang="en-US" dirty="0" smtClean="0"/>
              <a:t>Collaborators:  Kevin Bowman, </a:t>
            </a:r>
            <a:r>
              <a:rPr lang="en-US" dirty="0" err="1" smtClean="0"/>
              <a:t>Junjie</a:t>
            </a:r>
            <a:r>
              <a:rPr lang="en-US" dirty="0" smtClean="0"/>
              <a:t> Liu, JPL</a:t>
            </a:r>
          </a:p>
          <a:p>
            <a:r>
              <a:rPr lang="en-US" dirty="0" smtClean="0"/>
              <a:t>Also:  Caroline Alden (Stanford), </a:t>
            </a:r>
            <a:r>
              <a:rPr lang="en-US" dirty="0" err="1" smtClean="0"/>
              <a:t>Sourish</a:t>
            </a:r>
            <a:r>
              <a:rPr lang="en-US" dirty="0" smtClean="0"/>
              <a:t> </a:t>
            </a:r>
            <a:r>
              <a:rPr lang="en-US" dirty="0" err="1" smtClean="0"/>
              <a:t>Basu</a:t>
            </a:r>
            <a:r>
              <a:rPr lang="en-US" dirty="0" smtClean="0"/>
              <a:t> (NOAA)</a:t>
            </a:r>
            <a:endParaRPr lang="en-US" dirty="0"/>
          </a:p>
        </p:txBody>
      </p:sp>
      <p:pic>
        <p:nvPicPr>
          <p:cNvPr id="5" name="Picture 4" descr="NOAA-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8" y="116504"/>
            <a:ext cx="1015612" cy="1019139"/>
          </a:xfrm>
          <a:prstGeom prst="rect">
            <a:avLst/>
          </a:prstGeom>
        </p:spPr>
      </p:pic>
      <p:pic>
        <p:nvPicPr>
          <p:cNvPr id="6" name="Picture 5" descr="jp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40" y="5984530"/>
            <a:ext cx="2029060" cy="593035"/>
          </a:xfrm>
          <a:prstGeom prst="rect">
            <a:avLst/>
          </a:prstGeom>
        </p:spPr>
      </p:pic>
      <p:pic>
        <p:nvPicPr>
          <p:cNvPr id="7" name="Picture 6" descr="Transparent CIRES 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40" y="235978"/>
            <a:ext cx="1764148" cy="899665"/>
          </a:xfrm>
          <a:prstGeom prst="rect">
            <a:avLst/>
          </a:prstGeom>
        </p:spPr>
      </p:pic>
      <p:pic>
        <p:nvPicPr>
          <p:cNvPr id="8" name="Picture 7" descr="gold cu 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80" y="235978"/>
            <a:ext cx="835260" cy="8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7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58183"/>
            <a:ext cx="8712200" cy="604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Seasonal Cycles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1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58183"/>
            <a:ext cx="8712200" cy="604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Seasonal Cycles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5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Vertical Profiles of CO2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71"/>
            <a:ext cx="9144000" cy="63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31749"/>
            <a:ext cx="9055100" cy="622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Vertical Profiles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4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American Regional Inversions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4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5" tIns="45718" rIns="91435" bIns="45718">
            <a:normAutofit/>
          </a:bodyPr>
          <a:lstStyle/>
          <a:p>
            <a:r>
              <a:rPr lang="en-US" sz="3200" dirty="0"/>
              <a:t>Amazonian C flux has been woefully </a:t>
            </a:r>
            <a:r>
              <a:rPr lang="en-US" sz="3200" dirty="0" err="1"/>
              <a:t>underconstrained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1" y="2500539"/>
            <a:ext cx="3889622" cy="313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33" y="2616200"/>
            <a:ext cx="3162300" cy="161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285" y="1541506"/>
            <a:ext cx="8005444" cy="52321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800" b="1" i="1" dirty="0"/>
              <a:t>The “Residual dumping ground” of global inversions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94" y="1975510"/>
            <a:ext cx="1643814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-- Prof. Denning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6045" y="5618874"/>
            <a:ext cx="259103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i="1" dirty="0"/>
              <a:t>J. </a:t>
            </a:r>
            <a:r>
              <a:rPr lang="en-US" sz="1400" i="1" dirty="0" err="1"/>
              <a:t>Ometto</a:t>
            </a:r>
            <a:r>
              <a:rPr lang="en-US" sz="1400" i="1" dirty="0"/>
              <a:t> et al., 2005, </a:t>
            </a:r>
            <a:r>
              <a:rPr lang="en-US" sz="1400" i="1" dirty="0" err="1"/>
              <a:t>Oecologia</a:t>
            </a:r>
            <a:r>
              <a:rPr lang="en-US" sz="1400" i="1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045" y="4229100"/>
            <a:ext cx="2654300" cy="1600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496581" y="2869720"/>
            <a:ext cx="397460" cy="77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67850" y="5244995"/>
            <a:ext cx="397460" cy="193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8" y="6029368"/>
            <a:ext cx="9633639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S. American estimates vary wildly…not so for the temperate </a:t>
            </a:r>
            <a:r>
              <a:rPr lang="en-US" dirty="0" err="1" smtClean="0"/>
              <a:t>north,especially</a:t>
            </a:r>
            <a:r>
              <a:rPr lang="en-US" dirty="0" smtClean="0"/>
              <a:t> in the last ~ 5 years (more obs).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29644" y="2715831"/>
            <a:ext cx="1538705" cy="5232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400" i="1" dirty="0"/>
              <a:t>Gurney et al., 2002, Nature </a:t>
            </a:r>
          </a:p>
        </p:txBody>
      </p:sp>
    </p:spTree>
    <p:extLst>
      <p:ext uri="{BB962C8B-B14F-4D97-AF65-F5344CB8AC3E}">
        <p14:creationId xmlns:p14="http://schemas.microsoft.com/office/powerpoint/2010/main" val="270539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23"/>
            <a:ext cx="8229600" cy="1143000"/>
          </a:xfrm>
        </p:spPr>
        <p:txBody>
          <a:bodyPr lIns="91435" tIns="45718" rIns="91435" bIns="45718">
            <a:noAutofit/>
          </a:bodyPr>
          <a:lstStyle/>
          <a:p>
            <a:r>
              <a:rPr lang="en-US" sz="3200" dirty="0"/>
              <a:t>Amazonian C flux has been woefully </a:t>
            </a:r>
            <a:r>
              <a:rPr lang="en-US" sz="3200" dirty="0" err="1"/>
              <a:t>underconstrained</a:t>
            </a:r>
            <a:r>
              <a:rPr lang="en-US" sz="3200" dirty="0"/>
              <a:t>…because we don’t have enough observations  (in the right places)</a:t>
            </a:r>
          </a:p>
        </p:txBody>
      </p:sp>
      <p:pic>
        <p:nvPicPr>
          <p:cNvPr id="9" name="Picture 12" descr="id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7506" r="10300" b="8780"/>
          <a:stretch>
            <a:fillRect/>
          </a:stretch>
        </p:blipFill>
        <p:spPr bwMode="auto">
          <a:xfrm>
            <a:off x="1415345" y="2210388"/>
            <a:ext cx="6204252" cy="44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373561" y="3213893"/>
            <a:ext cx="1870970" cy="37810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040954" y="4537260"/>
            <a:ext cx="843390" cy="25207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13" name="Curved Up Arrow 12"/>
          <p:cNvSpPr/>
          <p:nvPr/>
        </p:nvSpPr>
        <p:spPr>
          <a:xfrm>
            <a:off x="4769518" y="4333666"/>
            <a:ext cx="339295" cy="45566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15627" y="651867"/>
            <a:ext cx="6383611" cy="4398988"/>
            <a:chOff x="0" y="0"/>
            <a:chExt cx="9077986" cy="6255419"/>
          </a:xfrm>
        </p:grpSpPr>
        <p:pic>
          <p:nvPicPr>
            <p:cNvPr id="7170" name="Picture 2" descr="Screen Shot 2014-02-03 at 4.18.1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7986" cy="6255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7173" name="Group 3"/>
            <p:cNvGrpSpPr>
              <a:grpSpLocks/>
            </p:cNvGrpSpPr>
            <p:nvPr/>
          </p:nvGrpSpPr>
          <p:grpSpPr bwMode="auto">
            <a:xfrm>
              <a:off x="2510166" y="2246194"/>
              <a:ext cx="830419" cy="489266"/>
              <a:chOff x="-1" y="36598"/>
              <a:chExt cx="830419" cy="489266"/>
            </a:xfrm>
          </p:grpSpPr>
          <p:sp>
            <p:nvSpPr>
              <p:cNvPr id="7172" name="AutoShape 4"/>
              <p:cNvSpPr>
                <a:spLocks/>
              </p:cNvSpPr>
              <p:nvPr/>
            </p:nvSpPr>
            <p:spPr bwMode="auto">
              <a:xfrm>
                <a:off x="-585" y="288762"/>
                <a:ext cx="130162" cy="130156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sz="2200">
                  <a:solidFill>
                    <a:srgbClr val="FFFFFF"/>
                  </a:solidFill>
                  <a:effectLst>
                    <a:outerShdw blurRad="38100" dist="38100" dir="2700000" algn="tl">
                      <a:srgbClr val="DCDEE0"/>
                    </a:outerShdw>
                  </a:effectLst>
                  <a:latin typeface="Palatino" charset="0"/>
                  <a:cs typeface="Palatino" charset="0"/>
                  <a:sym typeface="Palatino" charset="0"/>
                </a:endParaRPr>
              </a:p>
            </p:txBody>
          </p:sp>
          <p:sp>
            <p:nvSpPr>
              <p:cNvPr id="2" name="AutoShape 5"/>
              <p:cNvSpPr>
                <a:spLocks/>
              </p:cNvSpPr>
              <p:nvPr/>
            </p:nvSpPr>
            <p:spPr bwMode="auto">
              <a:xfrm>
                <a:off x="58146" y="36387"/>
                <a:ext cx="773034" cy="48887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sz="1500">
                    <a:latin typeface="Helvetica" charset="0"/>
                    <a:cs typeface="Helvetica" charset="0"/>
                    <a:sym typeface="Helvetica" charset="0"/>
                  </a:rPr>
                  <a:t>RBA</a:t>
                </a:r>
                <a:endParaRPr lang="en-US">
                  <a:cs typeface="Helvetica Light" charset="0"/>
                </a:endParaRPr>
              </a:p>
            </p:txBody>
          </p:sp>
        </p:grpSp>
        <p:sp>
          <p:nvSpPr>
            <p:cNvPr id="7174" name="AutoShape 6"/>
            <p:cNvSpPr>
              <a:spLocks/>
            </p:cNvSpPr>
            <p:nvPr/>
          </p:nvSpPr>
          <p:spPr bwMode="auto">
            <a:xfrm>
              <a:off x="5450918" y="196821"/>
              <a:ext cx="1634958" cy="16348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11533" y="19912"/>
                    <a:pt x="18733" y="12712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738FAF"/>
              </a:solidFill>
              <a:prstDash val="solid"/>
              <a:miter lim="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Helvetica Light" charset="0"/>
              </a:endParaRPr>
            </a:p>
          </p:txBody>
        </p:sp>
        <p:sp>
          <p:nvSpPr>
            <p:cNvPr id="7175" name="AutoShape 7"/>
            <p:cNvSpPr>
              <a:spLocks/>
            </p:cNvSpPr>
            <p:nvPr/>
          </p:nvSpPr>
          <p:spPr bwMode="auto">
            <a:xfrm>
              <a:off x="5450918" y="2204714"/>
              <a:ext cx="1634958" cy="16348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0066" y="564"/>
                    <a:pt x="17266" y="7764"/>
                    <a:pt x="21599" y="21599"/>
                  </a:cubicBezTo>
                </a:path>
              </a:pathLst>
            </a:custGeom>
            <a:noFill/>
            <a:ln w="25400" cap="flat" cmpd="sng">
              <a:solidFill>
                <a:srgbClr val="738FAF"/>
              </a:solidFill>
              <a:prstDash val="solid"/>
              <a:miter lim="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Helvetica Light" charset="0"/>
              </a:endParaRPr>
            </a:p>
          </p:txBody>
        </p:sp>
        <p:sp>
          <p:nvSpPr>
            <p:cNvPr id="7176" name="AutoShape 8"/>
            <p:cNvSpPr>
              <a:spLocks/>
            </p:cNvSpPr>
            <p:nvPr/>
          </p:nvSpPr>
          <p:spPr bwMode="auto">
            <a:xfrm>
              <a:off x="6692217" y="2639625"/>
              <a:ext cx="1749246" cy="976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700">
                  <a:solidFill>
                    <a:srgbClr val="A8C3DF"/>
                  </a:solidFill>
                  <a:latin typeface="Palatino" charset="0"/>
                  <a:cs typeface="Palatino" charset="0"/>
                  <a:sym typeface="Palatino" charset="0"/>
                </a:rPr>
                <a:t>(prevailing </a:t>
              </a:r>
            </a:p>
            <a:p>
              <a:pPr>
                <a:defRPr/>
              </a:pPr>
              <a:r>
                <a:rPr lang="en-US" sz="1700">
                  <a:solidFill>
                    <a:srgbClr val="A8C3DF"/>
                  </a:solidFill>
                  <a:latin typeface="Palatino" charset="0"/>
                  <a:cs typeface="Palatino" charset="0"/>
                  <a:sym typeface="Palatino" charset="0"/>
                </a:rPr>
                <a:t>wind)</a:t>
              </a:r>
              <a:endParaRPr lang="en-US">
                <a:cs typeface="Helvetica Light" charset="0"/>
              </a:endParaRPr>
            </a:p>
          </p:txBody>
        </p:sp>
        <p:sp>
          <p:nvSpPr>
            <p:cNvPr id="7177" name="AutoShape 9"/>
            <p:cNvSpPr>
              <a:spLocks/>
            </p:cNvSpPr>
            <p:nvPr/>
          </p:nvSpPr>
          <p:spPr bwMode="auto">
            <a:xfrm>
              <a:off x="4458833" y="480942"/>
              <a:ext cx="2846096" cy="10047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700">
                  <a:solidFill>
                    <a:srgbClr val="A8C3DF"/>
                  </a:solidFill>
                  <a:latin typeface="Palatino" charset="0"/>
                  <a:cs typeface="Palatino" charset="0"/>
                  <a:sym typeface="Palatino" charset="0"/>
                </a:rPr>
                <a:t>(prevailing </a:t>
              </a:r>
            </a:p>
            <a:p>
              <a:pPr>
                <a:defRPr/>
              </a:pPr>
              <a:r>
                <a:rPr lang="en-US" sz="1700">
                  <a:solidFill>
                    <a:srgbClr val="A8C3DF"/>
                  </a:solidFill>
                  <a:latin typeface="Palatino" charset="0"/>
                  <a:cs typeface="Palatino" charset="0"/>
                  <a:sym typeface="Palatino" charset="0"/>
                </a:rPr>
                <a:t>wind)</a:t>
              </a:r>
              <a:endParaRPr lang="en-US">
                <a:cs typeface="Helvetica Light" charset="0"/>
              </a:endParaRPr>
            </a:p>
          </p:txBody>
        </p:sp>
      </p:grpSp>
      <p:sp>
        <p:nvSpPr>
          <p:cNvPr id="7178" name="AutoShape 10"/>
          <p:cNvSpPr>
            <a:spLocks/>
          </p:cNvSpPr>
          <p:nvPr/>
        </p:nvSpPr>
        <p:spPr bwMode="auto">
          <a:xfrm>
            <a:off x="-5581" y="3349"/>
            <a:ext cx="5908105" cy="6697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ts val="1125"/>
              </a:spcBef>
              <a:defRPr/>
            </a:pPr>
            <a:r>
              <a:rPr lang="en-US" sz="3900">
                <a:solidFill>
                  <a:srgbClr val="D93E2B"/>
                </a:solidFill>
                <a:latin typeface="Bodoni SvtyTwo ITC TT-Book" charset="0"/>
                <a:cs typeface="Bodoni SvtyTwo ITC TT-Book" charset="0"/>
                <a:sym typeface="Bodoni SvtyTwo ITC TT-Book" charset="0"/>
              </a:rPr>
              <a:t>Domain and Observation Sites:</a:t>
            </a:r>
            <a:endParaRPr lang="en-US">
              <a:cs typeface="Helvetica Light" charset="0"/>
            </a:endParaRPr>
          </a:p>
        </p:txBody>
      </p:sp>
      <p:sp>
        <p:nvSpPr>
          <p:cNvPr id="7179" name="AutoShape 11"/>
          <p:cNvSpPr>
            <a:spLocks/>
          </p:cNvSpPr>
          <p:nvPr/>
        </p:nvSpPr>
        <p:spPr bwMode="auto">
          <a:xfrm>
            <a:off x="4906864" y="3455789"/>
            <a:ext cx="4142259" cy="23127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5D328">
              <a:alpha val="9567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4 Sites over Amazon Basin</a:t>
            </a:r>
          </a:p>
          <a:p>
            <a:pPr>
              <a:defRPr/>
            </a:pP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Flights every 2-3 weeks</a:t>
            </a:r>
          </a:p>
          <a:p>
            <a:pPr>
              <a:defRPr/>
            </a:pP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10-20 Samples Each Flight</a:t>
            </a:r>
          </a:p>
          <a:p>
            <a:pPr>
              <a:defRPr/>
            </a:pP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from ~300 m to 4400 m</a:t>
            </a:r>
          </a:p>
          <a:p>
            <a:pPr>
              <a:defRPr/>
            </a:pPr>
            <a:endParaRPr lang="en-US" sz="1400" b="1">
              <a:solidFill>
                <a:srgbClr val="606060"/>
              </a:solidFill>
              <a:latin typeface="Gill Sans" charset="0"/>
              <a:cs typeface="Gill Sans" charset="0"/>
              <a:sym typeface="Gill Sans" charset="0"/>
            </a:endParaRPr>
          </a:p>
          <a:p>
            <a:pPr>
              <a:defRPr/>
            </a:pP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2 </a:t>
            </a:r>
            <a:r>
              <a:rPr lang="ja-JP" alt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“</a:t>
            </a: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boundary</a:t>
            </a:r>
            <a:r>
              <a:rPr lang="ja-JP" alt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”</a:t>
            </a: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 sites</a:t>
            </a:r>
          </a:p>
          <a:p>
            <a:pPr>
              <a:defRPr/>
            </a:pPr>
            <a:r>
              <a:rPr lang="en-US" sz="2300" b="1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Weekly Sampling</a:t>
            </a:r>
            <a:endParaRPr lang="en-US"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13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72554" y="84832"/>
            <a:ext cx="8493249" cy="991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l">
              <a:defRPr/>
            </a:pPr>
            <a:r>
              <a:rPr lang="en-US">
                <a:cs typeface="Helvetica Light" charset="0"/>
              </a:rPr>
              <a:t>Lagrangian Particle Dispersion Modeling:</a:t>
            </a:r>
          </a:p>
          <a:p>
            <a:pPr algn="l">
              <a:defRPr/>
            </a:pPr>
            <a:r>
              <a:rPr lang="en-US">
                <a:cs typeface="Helvetica Light" charset="0"/>
              </a:rPr>
              <a:t>By running imaginary particles backwards through time (using known meteorology) we can determine the influence (footprints) of surface fluxes on measurements.</a:t>
            </a: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140643" y="5391299"/>
            <a:ext cx="8594824" cy="12055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marL="207608" indent="-207608">
              <a:defRPr/>
            </a:pPr>
            <a:r>
              <a:rPr lang="en-US" sz="2400">
                <a:solidFill>
                  <a:srgbClr val="53585F"/>
                </a:solidFill>
                <a:cs typeface="Helvetica Light" charset="0"/>
              </a:rPr>
              <a:t>I</a:t>
            </a:r>
            <a:r>
              <a:rPr lang="ja-JP" altLang="en-US" sz="2400">
                <a:solidFill>
                  <a:srgbClr val="53585F"/>
                </a:solidFill>
                <a:cs typeface="Helvetica Light" charset="0"/>
              </a:rPr>
              <a:t>’</a:t>
            </a:r>
            <a:r>
              <a:rPr lang="en-US" sz="2400">
                <a:solidFill>
                  <a:srgbClr val="53585F"/>
                </a:solidFill>
                <a:cs typeface="Helvetica Light" charset="0"/>
              </a:rPr>
              <a:t>ll show results from 2 Lagrangian Particle Dispersion Models:</a:t>
            </a:r>
          </a:p>
          <a:p>
            <a:pPr marL="207608" indent="-207608">
              <a:buSzPct val="75000"/>
              <a:buFontTx/>
              <a:buChar char="•"/>
              <a:defRPr/>
            </a:pPr>
            <a:r>
              <a:rPr lang="en-US">
                <a:solidFill>
                  <a:srgbClr val="0365C0"/>
                </a:solidFill>
                <a:cs typeface="Helvetica Light" charset="0"/>
              </a:rPr>
              <a:t>FLEXPART with GFS meteorology</a:t>
            </a:r>
          </a:p>
          <a:p>
            <a:pPr marL="207608" indent="-207608">
              <a:buSzPct val="75000"/>
              <a:buFontTx/>
              <a:buChar char="•"/>
              <a:defRPr/>
            </a:pPr>
            <a:r>
              <a:rPr lang="en-US">
                <a:solidFill>
                  <a:srgbClr val="00882B"/>
                </a:solidFill>
                <a:cs typeface="Helvetica Light" charset="0"/>
              </a:rPr>
              <a:t>HYSPLIT with NAMS meteorology</a:t>
            </a:r>
            <a:endParaRPr lang="en-US">
              <a:cs typeface="Helvetica Light" charset="0"/>
            </a:endParaRPr>
          </a:p>
        </p:txBody>
      </p:sp>
      <p:pic>
        <p:nvPicPr>
          <p:cNvPr id="12291" name="Picture 3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78062"/>
            <a:ext cx="6429375" cy="391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AutoShape 4"/>
          <p:cNvSpPr>
            <a:spLocks/>
          </p:cNvSpPr>
          <p:nvPr/>
        </p:nvSpPr>
        <p:spPr bwMode="auto">
          <a:xfrm rot="5400000">
            <a:off x="6808329" y="2850245"/>
            <a:ext cx="2371948" cy="383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>
              <a:defRPr/>
            </a:pPr>
            <a:r>
              <a:rPr lang="en-US" sz="2000">
                <a:cs typeface="Helvetica Light" charset="0"/>
              </a:rPr>
              <a:t>ppm / (</a:t>
            </a:r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μ</a:t>
            </a:r>
            <a:r>
              <a:rPr lang="en-US" sz="2000">
                <a:cs typeface="Helvetica Light" charset="0"/>
              </a:rPr>
              <a:t>mol m</a:t>
            </a:r>
            <a:r>
              <a:rPr lang="en-US" sz="2000" baseline="32000">
                <a:cs typeface="Helvetica Light" charset="0"/>
              </a:rPr>
              <a:t>-2</a:t>
            </a:r>
            <a:r>
              <a:rPr lang="en-US" sz="2000">
                <a:cs typeface="Helvetica Light" charset="0"/>
              </a:rPr>
              <a:t> s</a:t>
            </a:r>
            <a:r>
              <a:rPr lang="en-US" sz="2000" baseline="32000">
                <a:cs typeface="Helvetica Light" charset="0"/>
              </a:rPr>
              <a:t>-1</a:t>
            </a:r>
            <a:r>
              <a:rPr lang="en-US" sz="2000">
                <a:cs typeface="Helvetica Light" charset="0"/>
              </a:rPr>
              <a:t>)</a:t>
            </a:r>
            <a:endParaRPr lang="en-US"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298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/>
              <a:t>Regional Inverse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CO2_pred = </a:t>
            </a:r>
            <a:r>
              <a:rPr lang="en-US" dirty="0" smtClean="0">
                <a:solidFill>
                  <a:srgbClr val="FF0000"/>
                </a:solidFill>
              </a:rPr>
              <a:t>Flux</a:t>
            </a:r>
            <a:r>
              <a:rPr lang="en-US" dirty="0" smtClean="0"/>
              <a:t> X Footprint + </a:t>
            </a:r>
            <a:r>
              <a:rPr lang="en-US" dirty="0" smtClean="0">
                <a:solidFill>
                  <a:srgbClr val="FF0000"/>
                </a:solidFill>
              </a:rPr>
              <a:t>CO2_bg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89610" y="2196703"/>
            <a:ext cx="1887140" cy="1595437"/>
            <a:chOff x="1625600" y="2971800"/>
            <a:chExt cx="2683933" cy="2269066"/>
          </a:xfrm>
        </p:grpSpPr>
        <p:pic>
          <p:nvPicPr>
            <p:cNvPr id="10" name="Picture 1028" descr="bio_flux_opt in flux1x1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206" t="36785" r="56263" b="38851"/>
            <a:stretch/>
          </p:blipFill>
          <p:spPr bwMode="auto">
            <a:xfrm>
              <a:off x="1642533" y="3014133"/>
              <a:ext cx="1117600" cy="98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29" descr="fire_flux_imp in flux1x1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001" t="35641" r="55099" b="37523"/>
            <a:stretch/>
          </p:blipFill>
          <p:spPr bwMode="auto">
            <a:xfrm>
              <a:off x="2921000" y="2971800"/>
              <a:ext cx="1303868" cy="108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30" descr="fossil_flux_imp in flux1x1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791" t="36570" r="55468" b="39906"/>
            <a:stretch/>
          </p:blipFill>
          <p:spPr bwMode="auto">
            <a:xfrm>
              <a:off x="2921000" y="4191000"/>
              <a:ext cx="1388533" cy="948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31" descr="ocn_flux_opt in flux1x1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063" t="36348" r="57741" b="38516"/>
            <a:stretch/>
          </p:blipFill>
          <p:spPr bwMode="auto">
            <a:xfrm>
              <a:off x="1625600" y="4191000"/>
              <a:ext cx="1134533" cy="1049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" descr="pasted-imag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4"/>
          <a:stretch/>
        </p:blipFill>
        <p:spPr bwMode="auto">
          <a:xfrm>
            <a:off x="4893469" y="2238375"/>
            <a:ext cx="1285875" cy="13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1676" y="2694752"/>
            <a:ext cx="249650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232172" y="2187437"/>
            <a:ext cx="1982526" cy="1551125"/>
            <a:chOff x="0" y="0"/>
            <a:chExt cx="8464038" cy="6175488"/>
          </a:xfrm>
        </p:grpSpPr>
        <p:grpSp>
          <p:nvGrpSpPr>
            <p:cNvPr id="50" name="Group 5"/>
            <p:cNvGrpSpPr>
              <a:grpSpLocks/>
            </p:cNvGrpSpPr>
            <p:nvPr/>
          </p:nvGrpSpPr>
          <p:grpSpPr bwMode="auto">
            <a:xfrm>
              <a:off x="0" y="0"/>
              <a:ext cx="8464038" cy="6175488"/>
              <a:chOff x="0" y="0"/>
              <a:chExt cx="8464038" cy="6175488"/>
            </a:xfrm>
          </p:grpSpPr>
          <p:pic>
            <p:nvPicPr>
              <p:cNvPr id="70" name="Picture 6" descr="vertplot_alf20100301165400-filtered.jpe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3" t="10272" r="6436" b="10272"/>
              <a:stretch>
                <a:fillRect/>
              </a:stretch>
            </p:blipFill>
            <p:spPr bwMode="auto">
              <a:xfrm>
                <a:off x="208" y="-1"/>
                <a:ext cx="8464532" cy="61749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71" name="AutoShape 7"/>
              <p:cNvSpPr>
                <a:spLocks/>
              </p:cNvSpPr>
              <p:nvPr/>
            </p:nvSpPr>
            <p:spPr bwMode="auto">
              <a:xfrm>
                <a:off x="924131" y="5144751"/>
                <a:ext cx="1838321" cy="4508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sz="1700">
                  <a:cs typeface="Helvetica Light" charset="0"/>
                </a:endParaRPr>
              </a:p>
            </p:txBody>
          </p:sp>
          <p:sp>
            <p:nvSpPr>
              <p:cNvPr id="72" name="AutoShape 8"/>
              <p:cNvSpPr>
                <a:spLocks/>
              </p:cNvSpPr>
              <p:nvPr/>
            </p:nvSpPr>
            <p:spPr bwMode="auto">
              <a:xfrm>
                <a:off x="4459487" y="2457289"/>
                <a:ext cx="225425" cy="251602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 sz="1700">
                  <a:cs typeface="Helvetica Light" charset="0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>
              <a:off x="4672211" y="295255"/>
              <a:ext cx="1090610" cy="1088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2" name="AutoShape 10"/>
            <p:cNvSpPr>
              <a:spLocks/>
            </p:cNvSpPr>
            <p:nvPr/>
          </p:nvSpPr>
          <p:spPr bwMode="auto">
            <a:xfrm>
              <a:off x="6120008" y="2141397"/>
              <a:ext cx="701674" cy="6936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3" name="AutoShape 11"/>
            <p:cNvSpPr>
              <a:spLocks/>
            </p:cNvSpPr>
            <p:nvPr/>
          </p:nvSpPr>
          <p:spPr bwMode="auto">
            <a:xfrm>
              <a:off x="6027933" y="1425481"/>
              <a:ext cx="703261" cy="693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4" name="AutoShape 12"/>
            <p:cNvSpPr>
              <a:spLocks/>
            </p:cNvSpPr>
            <p:nvPr/>
          </p:nvSpPr>
          <p:spPr bwMode="auto">
            <a:xfrm>
              <a:off x="5897759" y="2285850"/>
              <a:ext cx="701674" cy="6921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5" name="AutoShape 13"/>
            <p:cNvSpPr>
              <a:spLocks/>
            </p:cNvSpPr>
            <p:nvPr/>
          </p:nvSpPr>
          <p:spPr bwMode="auto">
            <a:xfrm>
              <a:off x="7178868" y="290493"/>
              <a:ext cx="701674" cy="10556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6" name="AutoShape 14"/>
            <p:cNvSpPr>
              <a:spLocks/>
            </p:cNvSpPr>
            <p:nvPr/>
          </p:nvSpPr>
          <p:spPr bwMode="auto">
            <a:xfrm rot="19800000">
              <a:off x="6904232" y="1025457"/>
              <a:ext cx="701674" cy="204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7" name="AutoShape 15"/>
            <p:cNvSpPr>
              <a:spLocks/>
            </p:cNvSpPr>
            <p:nvPr/>
          </p:nvSpPr>
          <p:spPr bwMode="auto">
            <a:xfrm rot="18960000">
              <a:off x="6316858" y="3606564"/>
              <a:ext cx="701674" cy="204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8" name="AutoShape 16"/>
            <p:cNvSpPr>
              <a:spLocks/>
            </p:cNvSpPr>
            <p:nvPr/>
          </p:nvSpPr>
          <p:spPr bwMode="auto">
            <a:xfrm rot="18960000">
              <a:off x="6037458" y="4624085"/>
              <a:ext cx="701674" cy="5524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59" name="AutoShape 17"/>
            <p:cNvSpPr>
              <a:spLocks/>
            </p:cNvSpPr>
            <p:nvPr/>
          </p:nvSpPr>
          <p:spPr bwMode="auto">
            <a:xfrm rot="17640000">
              <a:off x="4130096" y="1535788"/>
              <a:ext cx="509554" cy="5524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0" name="AutoShape 18"/>
            <p:cNvSpPr>
              <a:spLocks/>
            </p:cNvSpPr>
            <p:nvPr/>
          </p:nvSpPr>
          <p:spPr bwMode="auto">
            <a:xfrm rot="18000000">
              <a:off x="4479352" y="2175510"/>
              <a:ext cx="701629" cy="5508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1" name="AutoShape 19"/>
            <p:cNvSpPr>
              <a:spLocks/>
            </p:cNvSpPr>
            <p:nvPr/>
          </p:nvSpPr>
          <p:spPr bwMode="auto">
            <a:xfrm rot="18000000">
              <a:off x="6647062" y="3103343"/>
              <a:ext cx="168264" cy="5365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2" name="AutoShape 20"/>
            <p:cNvSpPr>
              <a:spLocks/>
            </p:cNvSpPr>
            <p:nvPr/>
          </p:nvSpPr>
          <p:spPr bwMode="auto">
            <a:xfrm rot="18000000">
              <a:off x="4487273" y="2048532"/>
              <a:ext cx="176202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3" name="AutoShape 21"/>
            <p:cNvSpPr>
              <a:spLocks/>
            </p:cNvSpPr>
            <p:nvPr/>
          </p:nvSpPr>
          <p:spPr bwMode="auto">
            <a:xfrm rot="18000000">
              <a:off x="4541249" y="2231082"/>
              <a:ext cx="176201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4" name="AutoShape 22"/>
            <p:cNvSpPr>
              <a:spLocks/>
            </p:cNvSpPr>
            <p:nvPr/>
          </p:nvSpPr>
          <p:spPr bwMode="auto">
            <a:xfrm rot="18000000">
              <a:off x="6424813" y="4122465"/>
              <a:ext cx="177788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5" name="AutoShape 23"/>
            <p:cNvSpPr>
              <a:spLocks/>
            </p:cNvSpPr>
            <p:nvPr/>
          </p:nvSpPr>
          <p:spPr bwMode="auto">
            <a:xfrm rot="16560000">
              <a:off x="6320038" y="4347875"/>
              <a:ext cx="177788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6" name="AutoShape 24"/>
            <p:cNvSpPr>
              <a:spLocks/>
            </p:cNvSpPr>
            <p:nvPr/>
          </p:nvSpPr>
          <p:spPr bwMode="auto">
            <a:xfrm rot="16560000">
              <a:off x="4377735" y="5131256"/>
              <a:ext cx="176202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7" name="AutoShape 25"/>
            <p:cNvSpPr>
              <a:spLocks/>
            </p:cNvSpPr>
            <p:nvPr/>
          </p:nvSpPr>
          <p:spPr bwMode="auto">
            <a:xfrm rot="16560000">
              <a:off x="6368457" y="2900963"/>
              <a:ext cx="176201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  <p:sp>
          <p:nvSpPr>
            <p:cNvPr id="68" name="AutoShape 26"/>
            <p:cNvSpPr>
              <a:spLocks/>
            </p:cNvSpPr>
            <p:nvPr/>
          </p:nvSpPr>
          <p:spPr bwMode="auto">
            <a:xfrm rot="18000000">
              <a:off x="4685710" y="1362777"/>
              <a:ext cx="176202" cy="793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1700">
                <a:cs typeface="Helvetica Light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206630" y="2667000"/>
            <a:ext cx="244803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96766" y="3845719"/>
            <a:ext cx="1017213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Prior Flux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86313" y="3845719"/>
            <a:ext cx="1004702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smtClean="0"/>
              <a:t>Footprint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6271822" y="2667000"/>
            <a:ext cx="245254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78" name="Picture 1" descr="Screen Shot 2014-02-04 at 12.28.3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3" t="8037" r="33345" b="22115"/>
          <a:stretch>
            <a:fillRect/>
          </a:stretch>
        </p:blipFill>
        <p:spPr bwMode="auto">
          <a:xfrm flipH="1">
            <a:off x="6715125" y="2399109"/>
            <a:ext cx="2048031" cy="117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339328" y="3899297"/>
            <a:ext cx="1084839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822282" y="3845719"/>
            <a:ext cx="1239479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85938" y="4875610"/>
            <a:ext cx="4455541" cy="495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>
                <a:latin typeface="Symbol" charset="2"/>
                <a:cs typeface="Symbol" charset="2"/>
              </a:rPr>
              <a:t>D</a:t>
            </a:r>
            <a:r>
              <a:rPr lang="en-US" sz="2800" b="1" dirty="0">
                <a:cs typeface="Symbol" charset="2"/>
              </a:rPr>
              <a:t>CO2 =</a:t>
            </a:r>
            <a:r>
              <a:rPr lang="en-US" sz="2800" b="1" dirty="0"/>
              <a:t> CO2_obs - CO2_pred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60797" y="5786438"/>
            <a:ext cx="7406767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>
                <a:sym typeface="Wingdings"/>
              </a:rPr>
              <a:t> The inversion adjusts fluxes (and background) to minimize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CO2</a:t>
            </a:r>
            <a:endParaRPr lang="en-US" dirty="0"/>
          </a:p>
        </p:txBody>
      </p:sp>
      <p:sp>
        <p:nvSpPr>
          <p:cNvPr id="84" name="Rectangle 1026"/>
          <p:cNvSpPr txBox="1">
            <a:spLocks noChangeArrowheads="1"/>
          </p:cNvSpPr>
          <p:nvPr/>
        </p:nvSpPr>
        <p:spPr bwMode="auto">
          <a:xfrm>
            <a:off x="232172" y="1174807"/>
            <a:ext cx="8911828" cy="662588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7999" tIns="0" rIns="91435" bIns="323984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321457" indent="-321457" algn="ctr">
              <a:lnSpc>
                <a:spcPct val="100000"/>
              </a:lnSpc>
              <a:buFont typeface="Wingdings" charset="0"/>
              <a:buChar char="à"/>
            </a:pPr>
            <a:r>
              <a:rPr lang="en-US" sz="2200" dirty="0">
                <a:solidFill>
                  <a:srgbClr val="FF0000"/>
                </a:solidFill>
                <a:latin typeface="+mn-lt"/>
                <a:ea typeface="ＭＳ Ｐゴシック" charset="0"/>
              </a:rPr>
              <a:t>Use observations to optimize first-guess (</a:t>
            </a:r>
            <a:r>
              <a:rPr lang="en-US" sz="2200" i="1" dirty="0">
                <a:solidFill>
                  <a:srgbClr val="FF0000"/>
                </a:solidFill>
                <a:latin typeface="+mn-lt"/>
                <a:ea typeface="ＭＳ Ｐゴシック" charset="0"/>
              </a:rPr>
              <a:t>a priori</a:t>
            </a:r>
            <a:r>
              <a:rPr lang="en-US" sz="2200" dirty="0">
                <a:solidFill>
                  <a:srgbClr val="FF0000"/>
                </a:solidFill>
                <a:latin typeface="+mn-lt"/>
                <a:ea typeface="ＭＳ Ｐゴシック" charset="0"/>
              </a:rPr>
              <a:t>) biosphere fluxes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57152" y="3533017"/>
            <a:ext cx="491553" cy="32653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700" dirty="0"/>
              <a:t>20N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450689" y="3536157"/>
            <a:ext cx="450996" cy="32653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700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59563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66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calibrated (</a:t>
            </a:r>
            <a:r>
              <a:rPr lang="en-US" b="1" i="1" dirty="0" smtClean="0"/>
              <a:t>in situ</a:t>
            </a:r>
            <a:r>
              <a:rPr lang="en-US" dirty="0" smtClean="0"/>
              <a:t>) measurements of CO2 from NOAA to evaluate JPL/CMS data assimilation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measurements of Amazonian CO2 from light aircraft to help fill in GOSAT/</a:t>
            </a:r>
            <a:r>
              <a:rPr lang="en-US" dirty="0" smtClean="0"/>
              <a:t>ACOS </a:t>
            </a:r>
            <a:r>
              <a:rPr lang="en-US" dirty="0" smtClean="0"/>
              <a:t>data gaps above a critical region.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26" y="4303425"/>
            <a:ext cx="2710574" cy="2408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9952" y="5309422"/>
            <a:ext cx="2114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season valid retrievals (ACOS 2.?)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80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1"/>
          <p:cNvSpPr>
            <a:spLocks/>
          </p:cNvSpPr>
          <p:nvPr/>
        </p:nvSpPr>
        <p:spPr bwMode="auto">
          <a:xfrm>
            <a:off x="357188" y="6499697"/>
            <a:ext cx="8429625" cy="0"/>
          </a:xfrm>
          <a:custGeom>
            <a:avLst/>
            <a:gdLst>
              <a:gd name="T0" fmla="*/ 10800 w 21600"/>
              <a:gd name="T1" fmla="*/ 10800 w 21600"/>
              <a:gd name="T2" fmla="*/ 10800 w 21600"/>
              <a:gd name="T3" fmla="*/ 10800 w 216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1600">
                <a:moveTo>
                  <a:pt x="0" y="0"/>
                </a:move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444444">
                <a:alpha val="29999"/>
              </a:srgb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>
              <a:defRPr/>
            </a:pPr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54" name="AutoShape 2"/>
          <p:cNvSpPr>
            <a:spLocks/>
          </p:cNvSpPr>
          <p:nvPr/>
        </p:nvSpPr>
        <p:spPr bwMode="auto">
          <a:xfrm>
            <a:off x="357188" y="357188"/>
            <a:ext cx="8429625" cy="0"/>
          </a:xfrm>
          <a:custGeom>
            <a:avLst/>
            <a:gdLst>
              <a:gd name="T0" fmla="*/ 10800 w 21600"/>
              <a:gd name="T1" fmla="*/ 10800 w 21600"/>
              <a:gd name="T2" fmla="*/ 10800 w 21600"/>
              <a:gd name="T3" fmla="*/ 10800 w 216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1600">
                <a:moveTo>
                  <a:pt x="0" y="0"/>
                </a:move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999"/>
              </a:srgb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>
              <a:defRPr/>
            </a:pPr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9155" name="AutoShape 3"/>
          <p:cNvSpPr>
            <a:spLocks/>
          </p:cNvSpPr>
          <p:nvPr/>
        </p:nvSpPr>
        <p:spPr bwMode="auto">
          <a:xfrm>
            <a:off x="357188" y="1526977"/>
            <a:ext cx="8435206" cy="0"/>
          </a:xfrm>
          <a:custGeom>
            <a:avLst/>
            <a:gdLst>
              <a:gd name="T0" fmla="*/ 10800 w 21600"/>
              <a:gd name="T1" fmla="*/ 10800 w 21600"/>
              <a:gd name="T2" fmla="*/ 10800 w 21600"/>
              <a:gd name="T3" fmla="*/ 10800 w 216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1600">
                <a:moveTo>
                  <a:pt x="0" y="0"/>
                </a:move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999"/>
              </a:srgb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700">
              <a:solidFill>
                <a:srgbClr val="55D7FF"/>
              </a:solidFill>
              <a:latin typeface="Avenir Medium" charset="0"/>
              <a:cs typeface="Avenir Medium" charset="0"/>
              <a:sym typeface="Avenir Medium" charset="0"/>
            </a:endParaRPr>
          </a:p>
        </p:txBody>
      </p:sp>
      <p:sp>
        <p:nvSpPr>
          <p:cNvPr id="49156" name="AutoShape 4"/>
          <p:cNvSpPr>
            <a:spLocks/>
          </p:cNvSpPr>
          <p:nvPr/>
        </p:nvSpPr>
        <p:spPr bwMode="auto">
          <a:xfrm>
            <a:off x="357188" y="446484"/>
            <a:ext cx="8435206" cy="0"/>
          </a:xfrm>
          <a:custGeom>
            <a:avLst/>
            <a:gdLst>
              <a:gd name="T0" fmla="*/ 10800 w 21600"/>
              <a:gd name="T1" fmla="*/ 10800 w 21600"/>
              <a:gd name="T2" fmla="*/ 10800 w 21600"/>
              <a:gd name="T3" fmla="*/ 10800 w 216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1600">
                <a:moveTo>
                  <a:pt x="0" y="0"/>
                </a:move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999"/>
              </a:srgb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700">
              <a:solidFill>
                <a:srgbClr val="55D7FF"/>
              </a:solidFill>
              <a:latin typeface="Avenir Medium" charset="0"/>
              <a:cs typeface="Avenir Medium" charset="0"/>
              <a:sym typeface="Avenir Medium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401836"/>
            <a:ext cx="8429625" cy="1339453"/>
          </a:xfrm>
        </p:spPr>
        <p:txBody>
          <a:bodyPr/>
          <a:lstStyle/>
          <a:p>
            <a:pPr eaLnBrk="1">
              <a:lnSpc>
                <a:spcPct val="90000"/>
              </a:lnSpc>
              <a:defRPr/>
            </a:pPr>
            <a:r>
              <a:rPr lang="en-US" sz="4500">
                <a:solidFill>
                  <a:srgbClr val="98A66D"/>
                </a:solidFill>
                <a:latin typeface="Gill Sans Light" charset="0"/>
                <a:cs typeface="Gill Sans Light" charset="0"/>
                <a:sym typeface="Gill Sans Light" charset="0"/>
              </a:rPr>
              <a:t>CO</a:t>
            </a:r>
            <a:r>
              <a:rPr lang="en-US" sz="4500" baseline="-6000">
                <a:solidFill>
                  <a:srgbClr val="98A66D"/>
                </a:solidFill>
                <a:latin typeface="Gill Sans Light" charset="0"/>
                <a:cs typeface="Gill Sans Light" charset="0"/>
                <a:sym typeface="Gill Sans Light" charset="0"/>
              </a:rPr>
              <a:t>2</a:t>
            </a:r>
            <a:r>
              <a:rPr lang="en-US" sz="4500">
                <a:solidFill>
                  <a:srgbClr val="98A66D"/>
                </a:solidFill>
                <a:latin typeface="Gill Sans Light" charset="0"/>
                <a:cs typeface="Gill Sans Light" charset="0"/>
                <a:sym typeface="Gill Sans Light" charset="0"/>
              </a:rPr>
              <a:t> INVERSION FRAMEWORK</a:t>
            </a:r>
            <a:endParaRPr lang="en-US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8429625" cy="4558605"/>
          </a:xfrm>
        </p:spPr>
        <p:txBody>
          <a:bodyPr>
            <a:normAutofit/>
          </a:bodyPr>
          <a:lstStyle/>
          <a:p>
            <a:pPr marL="237745" indent="-237745" defTabSz="332619">
              <a:spcBef>
                <a:spcPts val="2391"/>
              </a:spcBef>
              <a:buSzPct val="75000"/>
              <a:buFontTx/>
              <a:buChar char="•"/>
              <a:defRPr/>
            </a:pPr>
            <a:r>
              <a:rPr lang="en-US" sz="2200" dirty="0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1 year batch inversions, covering 2010-2011</a:t>
            </a:r>
          </a:p>
          <a:p>
            <a:pPr marL="237745" indent="-237745" defTabSz="332619">
              <a:spcBef>
                <a:spcPts val="2391"/>
              </a:spcBef>
              <a:buSzPct val="75000"/>
              <a:buFontTx/>
              <a:buChar char="•"/>
              <a:defRPr/>
            </a:pPr>
            <a:r>
              <a:rPr lang="en-US" sz="2200" dirty="0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~1000 Observations/year from 4 sites:  ALF, RBA, SAN, TAB</a:t>
            </a:r>
          </a:p>
          <a:p>
            <a:pPr marL="237745" indent="-237745" defTabSz="332619">
              <a:spcBef>
                <a:spcPts val="2391"/>
              </a:spcBef>
              <a:buSzPct val="75000"/>
              <a:buFontTx/>
              <a:buChar char="•"/>
              <a:defRPr/>
            </a:pPr>
            <a:r>
              <a:rPr lang="en-US" sz="2200" dirty="0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Flux vector includes:  (Covariance Matrix ~ 10^14 elements!!)</a:t>
            </a:r>
          </a:p>
          <a:p>
            <a:pPr marL="491115" lvl="1" indent="-238861" defTabSz="332619">
              <a:spcBef>
                <a:spcPts val="2391"/>
              </a:spcBef>
              <a:buSzPct val="75000"/>
              <a:buFontTx/>
              <a:buChar char="•"/>
              <a:defRPr/>
            </a:pPr>
            <a:r>
              <a:rPr lang="en-US" sz="2200" dirty="0">
                <a:solidFill>
                  <a:srgbClr val="60606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   1) Land Biosphere Fluxes (NEE) + Fire Fluxes</a:t>
            </a:r>
          </a:p>
          <a:p>
            <a:pPr marL="491115" lvl="1" indent="-238861" defTabSz="332619">
              <a:spcBef>
                <a:spcPts val="2391"/>
              </a:spcBef>
              <a:buSzPct val="75000"/>
              <a:buFontTx/>
              <a:buChar char="•"/>
              <a:defRPr/>
            </a:pPr>
            <a:r>
              <a:rPr lang="en-US" sz="2200" dirty="0">
                <a:solidFill>
                  <a:srgbClr val="60606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    2) Background mole fractions (background will be optimized!)</a:t>
            </a:r>
          </a:p>
          <a:p>
            <a:pPr marL="237745" indent="-237745" defTabSz="332619">
              <a:spcBef>
                <a:spcPts val="2391"/>
              </a:spcBef>
              <a:buSzPct val="75000"/>
              <a:buFontTx/>
              <a:buChar char="•"/>
              <a:defRPr/>
            </a:pPr>
            <a:r>
              <a:rPr lang="en-US" sz="2200" dirty="0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Inversion resolution: 3-hourly, </a:t>
            </a:r>
            <a:r>
              <a:rPr lang="en-US" sz="2200" dirty="0" smtClean="0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1ºx1º</a:t>
            </a:r>
          </a:p>
          <a:p>
            <a:pPr marL="237745" indent="-237745" defTabSz="332619">
              <a:spcBef>
                <a:spcPts val="2391"/>
              </a:spcBef>
              <a:buSzPct val="75000"/>
              <a:buFontTx/>
              <a:buChar char="•"/>
              <a:defRPr/>
            </a:pPr>
            <a:r>
              <a:rPr lang="en-US" sz="2200" dirty="0" smtClean="0">
                <a:solidFill>
                  <a:srgbClr val="606060"/>
                </a:solidFill>
                <a:latin typeface="Gill Sans" charset="0"/>
                <a:cs typeface="Gill Sans" charset="0"/>
                <a:sym typeface="Gill Sans" charset="0"/>
              </a:rPr>
              <a:t>Aggregate fluxes to sub-Basin regions by month</a:t>
            </a:r>
            <a:endParaRPr lang="en-US" sz="2200" dirty="0">
              <a:solidFill>
                <a:srgbClr val="606060"/>
              </a:solidFill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081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328" y="482203"/>
            <a:ext cx="3530799" cy="132343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/>
              <a:t>RBA 2010 Wet Season (</a:t>
            </a:r>
            <a:r>
              <a:rPr lang="en-US" sz="2000" dirty="0" err="1"/>
              <a:t>jan</a:t>
            </a:r>
            <a:r>
              <a:rPr lang="en-US" sz="2000" dirty="0"/>
              <a:t>-may)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 Observations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Prior Estimate</a:t>
            </a:r>
          </a:p>
          <a:p>
            <a:r>
              <a:rPr lang="en-US" sz="2000" dirty="0"/>
              <a:t>–  Posterior Estimate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7047" y="535782"/>
            <a:ext cx="3401432" cy="132343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/>
              <a:t>RBA 2010 Dry Season (</a:t>
            </a:r>
            <a:r>
              <a:rPr lang="en-US" sz="2000" dirty="0" err="1"/>
              <a:t>july-oct</a:t>
            </a:r>
            <a:r>
              <a:rPr lang="en-US" sz="2000" dirty="0"/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 Observations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 Prior Estimate</a:t>
            </a:r>
          </a:p>
          <a:p>
            <a:r>
              <a:rPr lang="en-US" sz="2000" dirty="0"/>
              <a:t>–  Posterior Estimate</a:t>
            </a:r>
          </a:p>
        </p:txBody>
      </p:sp>
      <p:pic>
        <p:nvPicPr>
          <p:cNvPr id="5" name="Picture 4" descr="Screen Shot 2014-09-16 at 10.1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6682"/>
            <a:ext cx="4368635" cy="5141318"/>
          </a:xfrm>
          <a:prstGeom prst="rect">
            <a:avLst/>
          </a:prstGeom>
        </p:spPr>
      </p:pic>
      <p:pic>
        <p:nvPicPr>
          <p:cNvPr id="6" name="Picture 5" descr="Screen Shot 2014-09-16 at 10.18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57" y="1716682"/>
            <a:ext cx="4651381" cy="51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4969" y="654906"/>
            <a:ext cx="8700704" cy="6203095"/>
            <a:chOff x="234969" y="654905"/>
            <a:chExt cx="8700704" cy="6203095"/>
          </a:xfrm>
        </p:grpSpPr>
        <p:pic>
          <p:nvPicPr>
            <p:cNvPr id="3" name="Picture 2" descr="01Jan_co2_pos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8" t="29287" r="37806" b="5446"/>
            <a:stretch/>
          </p:blipFill>
          <p:spPr>
            <a:xfrm>
              <a:off x="243456" y="692548"/>
              <a:ext cx="2135824" cy="15718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1502" y="692546"/>
              <a:ext cx="101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Jan 2010</a:t>
              </a:r>
              <a:endParaRPr lang="en-US" dirty="0"/>
            </a:p>
          </p:txBody>
        </p:sp>
        <p:pic>
          <p:nvPicPr>
            <p:cNvPr id="5" name="Picture 4" descr="02Feb_co2_pos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5" t="31255" r="37918" b="5877"/>
            <a:stretch/>
          </p:blipFill>
          <p:spPr>
            <a:xfrm>
              <a:off x="2379280" y="685233"/>
              <a:ext cx="2202275" cy="15791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07391" y="654905"/>
              <a:ext cx="104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Feb 2010</a:t>
              </a:r>
              <a:endParaRPr lang="en-US" dirty="0"/>
            </a:p>
          </p:txBody>
        </p:sp>
        <p:pic>
          <p:nvPicPr>
            <p:cNvPr id="7" name="Picture 6" descr="03Mar_co2_post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3" t="30101" r="37598" b="5589"/>
            <a:stretch/>
          </p:blipFill>
          <p:spPr>
            <a:xfrm>
              <a:off x="4581556" y="692547"/>
              <a:ext cx="2156234" cy="15718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40684" y="685233"/>
              <a:ext cx="1093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Mar 2010</a:t>
              </a:r>
              <a:endParaRPr lang="en-US" dirty="0"/>
            </a:p>
          </p:txBody>
        </p:sp>
        <p:pic>
          <p:nvPicPr>
            <p:cNvPr id="9" name="Picture 8" descr="04Apr_co2_post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0" t="30967" r="37605" b="5300"/>
            <a:stretch/>
          </p:blipFill>
          <p:spPr>
            <a:xfrm>
              <a:off x="6737791" y="692549"/>
              <a:ext cx="2197882" cy="15718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12996" y="692546"/>
              <a:ext cx="104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Apr 2010</a:t>
              </a:r>
              <a:endParaRPr lang="en-US" dirty="0"/>
            </a:p>
          </p:txBody>
        </p:sp>
        <p:pic>
          <p:nvPicPr>
            <p:cNvPr id="11" name="Picture 10" descr="05May_co2_post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7" t="31413" r="36392" b="5409"/>
            <a:stretch/>
          </p:blipFill>
          <p:spPr>
            <a:xfrm>
              <a:off x="243457" y="2264393"/>
              <a:ext cx="2286310" cy="15623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50029" y="2258537"/>
              <a:ext cx="111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May 2010</a:t>
              </a:r>
              <a:endParaRPr lang="en-US" dirty="0"/>
            </a:p>
          </p:txBody>
        </p:sp>
        <p:pic>
          <p:nvPicPr>
            <p:cNvPr id="13" name="Picture 12" descr="06Jun_co2_post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9" t="30389" r="37757" b="5588"/>
            <a:stretch/>
          </p:blipFill>
          <p:spPr>
            <a:xfrm>
              <a:off x="2452063" y="2258536"/>
              <a:ext cx="2204125" cy="156818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49132" y="2265654"/>
              <a:ext cx="102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Jun 2010</a:t>
              </a:r>
              <a:endParaRPr lang="en-US" dirty="0"/>
            </a:p>
          </p:txBody>
        </p:sp>
        <p:pic>
          <p:nvPicPr>
            <p:cNvPr id="15" name="Picture 14" descr="07Jul_co2_post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0" t="30389" r="37765" b="5300"/>
            <a:stretch/>
          </p:blipFill>
          <p:spPr>
            <a:xfrm>
              <a:off x="4592263" y="2265654"/>
              <a:ext cx="2156235" cy="15610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525427" y="2265654"/>
              <a:ext cx="952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Jul 2010</a:t>
              </a:r>
              <a:endParaRPr lang="en-US" dirty="0"/>
            </a:p>
          </p:txBody>
        </p:sp>
        <p:pic>
          <p:nvPicPr>
            <p:cNvPr id="17" name="Picture 16" descr="08Aug_co2_post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1" t="31255" r="38083" b="5300"/>
            <a:stretch/>
          </p:blipFill>
          <p:spPr>
            <a:xfrm>
              <a:off x="6748498" y="2265655"/>
              <a:ext cx="2187175" cy="156725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90889" y="2265655"/>
              <a:ext cx="1068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Aug 2010</a:t>
              </a:r>
              <a:endParaRPr lang="en-US" dirty="0"/>
            </a:p>
          </p:txBody>
        </p:sp>
        <p:pic>
          <p:nvPicPr>
            <p:cNvPr id="19" name="Picture 18" descr="09Sep_co2_post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8" t="31003" r="38077" b="5551"/>
            <a:stretch/>
          </p:blipFill>
          <p:spPr>
            <a:xfrm>
              <a:off x="234969" y="3818479"/>
              <a:ext cx="2217094" cy="15732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05717" y="3818479"/>
              <a:ext cx="1047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Sep 2010</a:t>
              </a:r>
              <a:endParaRPr lang="en-US" dirty="0"/>
            </a:p>
          </p:txBody>
        </p:sp>
        <p:pic>
          <p:nvPicPr>
            <p:cNvPr id="21" name="Picture 20" descr="10Oct_co2_post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1" t="30715" r="37758" b="5263"/>
            <a:stretch/>
          </p:blipFill>
          <p:spPr>
            <a:xfrm>
              <a:off x="2452063" y="3804049"/>
              <a:ext cx="2204125" cy="159395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29569" y="3805311"/>
              <a:ext cx="1032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Oct 2010</a:t>
              </a:r>
              <a:endParaRPr lang="en-US" dirty="0"/>
            </a:p>
          </p:txBody>
        </p:sp>
        <p:pic>
          <p:nvPicPr>
            <p:cNvPr id="23" name="Picture 22" descr="11Nov_co2_post.p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9" t="30678" r="37924" b="5877"/>
            <a:stretch/>
          </p:blipFill>
          <p:spPr>
            <a:xfrm>
              <a:off x="4627327" y="3804050"/>
              <a:ext cx="2194084" cy="158771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13491" y="3804049"/>
              <a:ext cx="1078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Nov 2010</a:t>
              </a:r>
              <a:endParaRPr lang="en-US" dirty="0"/>
            </a:p>
          </p:txBody>
        </p:sp>
        <p:pic>
          <p:nvPicPr>
            <p:cNvPr id="25" name="Picture 24" descr="12Dec_co2_post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1" t="30883" r="37232" b="3854"/>
            <a:stretch/>
          </p:blipFill>
          <p:spPr>
            <a:xfrm>
              <a:off x="6751144" y="3818478"/>
              <a:ext cx="2184529" cy="157952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616838" y="3832909"/>
              <a:ext cx="1059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 2010</a:t>
              </a:r>
              <a:endParaRPr lang="en-US" dirty="0"/>
            </a:p>
          </p:txBody>
        </p:sp>
        <p:pic>
          <p:nvPicPr>
            <p:cNvPr id="27" name="Picture 26" descr="11Nov_co2_post.p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70" t="2877" r="15023" b="-905"/>
            <a:stretch/>
          </p:blipFill>
          <p:spPr>
            <a:xfrm rot="5400000">
              <a:off x="4139892" y="3527321"/>
              <a:ext cx="1443527" cy="52178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688758" y="6488668"/>
              <a:ext cx="1510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u</a:t>
              </a:r>
              <a:r>
                <a:rPr lang="en-US" dirty="0" err="1" smtClean="0"/>
                <a:t>mol</a:t>
              </a:r>
              <a:r>
                <a:rPr lang="en-US" dirty="0" smtClean="0"/>
                <a:t> C /m2 /s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50596" y="173164"/>
            <a:ext cx="5014554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Monthly Mean Fluxes 2010 (Transport from Hysplit)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43457" y="173165"/>
            <a:ext cx="8677784" cy="6728125"/>
            <a:chOff x="243457" y="173164"/>
            <a:chExt cx="8677784" cy="6728125"/>
          </a:xfrm>
        </p:grpSpPr>
        <p:pic>
          <p:nvPicPr>
            <p:cNvPr id="42" name="Picture 41" descr="12Dec_co2_pos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30569" r="37783" b="5697"/>
            <a:stretch/>
          </p:blipFill>
          <p:spPr>
            <a:xfrm>
              <a:off x="6695360" y="3784245"/>
              <a:ext cx="2225881" cy="1679287"/>
            </a:xfrm>
            <a:prstGeom prst="rect">
              <a:avLst/>
            </a:prstGeom>
          </p:spPr>
        </p:pic>
        <p:pic>
          <p:nvPicPr>
            <p:cNvPr id="41" name="Picture 40" descr="11Nov_co2_pos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5" t="31255" r="37508" b="5877"/>
            <a:stretch/>
          </p:blipFill>
          <p:spPr>
            <a:xfrm>
              <a:off x="4679506" y="3784245"/>
              <a:ext cx="2190071" cy="1673517"/>
            </a:xfrm>
            <a:prstGeom prst="rect">
              <a:avLst/>
            </a:prstGeom>
          </p:spPr>
        </p:pic>
        <p:pic>
          <p:nvPicPr>
            <p:cNvPr id="40" name="Picture 39" descr="10Oct_co2_post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7" t="31543" r="37577" b="5877"/>
            <a:stretch/>
          </p:blipFill>
          <p:spPr>
            <a:xfrm>
              <a:off x="2452063" y="3804049"/>
              <a:ext cx="2230829" cy="1639682"/>
            </a:xfrm>
            <a:prstGeom prst="rect">
              <a:avLst/>
            </a:prstGeom>
          </p:spPr>
        </p:pic>
        <p:pic>
          <p:nvPicPr>
            <p:cNvPr id="39" name="Picture 38" descr="09Sep_co2_post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6" t="29813" r="37577" b="5877"/>
            <a:stretch/>
          </p:blipFill>
          <p:spPr>
            <a:xfrm>
              <a:off x="243457" y="3818480"/>
              <a:ext cx="2242787" cy="1625251"/>
            </a:xfrm>
            <a:prstGeom prst="rect">
              <a:avLst/>
            </a:prstGeom>
          </p:spPr>
        </p:pic>
        <p:pic>
          <p:nvPicPr>
            <p:cNvPr id="38" name="Picture 37" descr="08Aug_co2_post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6" t="30967" r="37577" b="5300"/>
            <a:stretch/>
          </p:blipFill>
          <p:spPr>
            <a:xfrm>
              <a:off x="6710634" y="2243318"/>
              <a:ext cx="2210607" cy="1575162"/>
            </a:xfrm>
            <a:prstGeom prst="rect">
              <a:avLst/>
            </a:prstGeom>
          </p:spPr>
        </p:pic>
        <p:pic>
          <p:nvPicPr>
            <p:cNvPr id="37" name="Picture 36" descr="07Jul_co2_post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7" t="31292" r="37577" b="7238"/>
            <a:stretch/>
          </p:blipFill>
          <p:spPr>
            <a:xfrm>
              <a:off x="4614361" y="2244106"/>
              <a:ext cx="2255216" cy="1559943"/>
            </a:xfrm>
            <a:prstGeom prst="rect">
              <a:avLst/>
            </a:prstGeom>
          </p:spPr>
        </p:pic>
        <p:pic>
          <p:nvPicPr>
            <p:cNvPr id="36" name="Picture 35" descr="06Jun_co2_post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8" t="30851" r="37577" b="5300"/>
            <a:stretch/>
          </p:blipFill>
          <p:spPr>
            <a:xfrm>
              <a:off x="2452063" y="2228887"/>
              <a:ext cx="2230829" cy="1582237"/>
            </a:xfrm>
            <a:prstGeom prst="rect">
              <a:avLst/>
            </a:prstGeom>
          </p:spPr>
        </p:pic>
        <p:pic>
          <p:nvPicPr>
            <p:cNvPr id="35" name="Picture 34" descr="05May_co2_post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8" t="31402" r="37577" b="5527"/>
            <a:stretch/>
          </p:blipFill>
          <p:spPr>
            <a:xfrm>
              <a:off x="243457" y="2244105"/>
              <a:ext cx="2260446" cy="1588804"/>
            </a:xfrm>
            <a:prstGeom prst="rect">
              <a:avLst/>
            </a:prstGeom>
          </p:spPr>
        </p:pic>
        <p:pic>
          <p:nvPicPr>
            <p:cNvPr id="34" name="Picture 33" descr="04Apr_co2_post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8" t="26643" r="37577" b="6680"/>
            <a:stretch/>
          </p:blipFill>
          <p:spPr>
            <a:xfrm>
              <a:off x="6798724" y="692548"/>
              <a:ext cx="2114261" cy="1565990"/>
            </a:xfrm>
            <a:prstGeom prst="rect">
              <a:avLst/>
            </a:prstGeom>
          </p:spPr>
        </p:pic>
        <p:pic>
          <p:nvPicPr>
            <p:cNvPr id="33" name="Picture 32" descr="03Mar_co2_post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30967" r="37783" b="5876"/>
            <a:stretch/>
          </p:blipFill>
          <p:spPr>
            <a:xfrm>
              <a:off x="4643222" y="685233"/>
              <a:ext cx="2226355" cy="1573303"/>
            </a:xfrm>
            <a:prstGeom prst="rect">
              <a:avLst/>
            </a:prstGeom>
          </p:spPr>
        </p:pic>
        <p:pic>
          <p:nvPicPr>
            <p:cNvPr id="32" name="Picture 31" descr="02Feb_co2_post.p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30569" r="37783" b="5697"/>
            <a:stretch/>
          </p:blipFill>
          <p:spPr>
            <a:xfrm>
              <a:off x="2452063" y="667675"/>
              <a:ext cx="2230829" cy="1590861"/>
            </a:xfrm>
            <a:prstGeom prst="rect">
              <a:avLst/>
            </a:prstGeom>
          </p:spPr>
        </p:pic>
        <p:pic>
          <p:nvPicPr>
            <p:cNvPr id="29" name="Picture 28" descr="01Jan_co2_post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6" t="31145" r="37577" b="5410"/>
            <a:stretch/>
          </p:blipFill>
          <p:spPr>
            <a:xfrm>
              <a:off x="243457" y="667676"/>
              <a:ext cx="2242787" cy="159086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141503" y="654905"/>
              <a:ext cx="7617707" cy="6246384"/>
              <a:chOff x="1141503" y="654905"/>
              <a:chExt cx="7617707" cy="624638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141503" y="692546"/>
                <a:ext cx="1010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Jan 2011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07391" y="654905"/>
                <a:ext cx="1043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Feb 2011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0684" y="685233"/>
                <a:ext cx="1093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Mar 2011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12996" y="692546"/>
                <a:ext cx="1040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Apr 2011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0028" y="2258537"/>
                <a:ext cx="1112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May 2011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49132" y="2265654"/>
                <a:ext cx="102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Jun 2011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525427" y="2265654"/>
                <a:ext cx="952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Jul 2011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90889" y="2265655"/>
                <a:ext cx="1068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Aug 2011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05717" y="3818479"/>
                <a:ext cx="1047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Sep 2011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29569" y="3805311"/>
                <a:ext cx="1032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Oct 2011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13491" y="3804049"/>
                <a:ext cx="1078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Nov 2011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16838" y="3832909"/>
                <a:ext cx="1059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Dec 2011</a:t>
                </a:r>
                <a:endParaRPr lang="en-US" dirty="0"/>
              </a:p>
            </p:txBody>
          </p:sp>
          <p:pic>
            <p:nvPicPr>
              <p:cNvPr id="27" name="Picture 26" descr="11Nov_co2_post.png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970" t="2877" r="15023" b="-905"/>
              <a:stretch/>
            </p:blipFill>
            <p:spPr>
              <a:xfrm rot="5400000">
                <a:off x="4139892" y="3570611"/>
                <a:ext cx="1443527" cy="521783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688758" y="6488668"/>
                <a:ext cx="1510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u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C /m2 /s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78005" y="173164"/>
              <a:ext cx="5014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Monthly Mean Fluxes 2011 (Transport from Hysplit)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191"/>
            <a:ext cx="9144000" cy="448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79" y="581683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7810" y="581329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4736" y="582036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2467" y="581683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610" y="317833"/>
            <a:ext cx="8316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Aggregated Basin Flux Totals by Month: 2010 and 2011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053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Basinwide</a:t>
            </a:r>
            <a:r>
              <a:rPr lang="en-US" dirty="0" smtClean="0"/>
              <a:t> Flux Totals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80934"/>
              </p:ext>
            </p:extLst>
          </p:nvPr>
        </p:nvGraphicFramePr>
        <p:xfrm>
          <a:off x="1410891" y="2732484"/>
          <a:ext cx="6590108" cy="21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527"/>
                <a:gridCol w="1647527"/>
                <a:gridCol w="1647527"/>
                <a:gridCol w="1647527"/>
              </a:tblGrid>
              <a:tr h="49559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2011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Difference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</a:tr>
              <a:tr h="4955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HYSPLIT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0.07</a:t>
                      </a:r>
                      <a:r>
                        <a:rPr lang="en-US" sz="2000" dirty="0" smtClean="0"/>
                        <a:t>+/-0.38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</a:t>
                      </a:r>
                      <a:r>
                        <a:rPr lang="en-US" sz="2000" b="1" dirty="0" smtClean="0"/>
                        <a:t>0.34</a:t>
                      </a:r>
                      <a:r>
                        <a:rPr lang="en-US" sz="2000" dirty="0" smtClean="0"/>
                        <a:t>+/-</a:t>
                      </a:r>
                      <a:r>
                        <a:rPr lang="en-US" sz="2000" baseline="0" dirty="0" smtClean="0"/>
                        <a:t>0.32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0.41</a:t>
                      </a:r>
                      <a:endParaRPr lang="en-US" sz="2000" b="1" dirty="0"/>
                    </a:p>
                  </a:txBody>
                  <a:tcPr marL="64294" marR="64294" marT="32147" marB="32147"/>
                </a:tc>
              </a:tr>
              <a:tr h="4955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FLEXPART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1.05</a:t>
                      </a:r>
                      <a:r>
                        <a:rPr lang="en-US" sz="2000" dirty="0" smtClean="0"/>
                        <a:t>+/-0.40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0.35</a:t>
                      </a:r>
                      <a:r>
                        <a:rPr lang="en-US" sz="2000" dirty="0" smtClean="0"/>
                        <a:t>+/-0.35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0.70</a:t>
                      </a:r>
                      <a:endParaRPr lang="en-US" sz="2000" b="1" dirty="0"/>
                    </a:p>
                  </a:txBody>
                  <a:tcPr marL="64294" marR="64294" marT="32147" marB="32147"/>
                </a:tc>
              </a:tr>
              <a:tr h="49559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Gatti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2014, Nature</a:t>
                      </a: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0.48</a:t>
                      </a:r>
                      <a:r>
                        <a:rPr lang="en-US" sz="2000" dirty="0" smtClean="0"/>
                        <a:t>+/-0.18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0.06</a:t>
                      </a:r>
                      <a:r>
                        <a:rPr lang="en-US" sz="2000" dirty="0" smtClean="0"/>
                        <a:t>+/-0.10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0.42</a:t>
                      </a:r>
                      <a:r>
                        <a:rPr lang="en-US" sz="2000" dirty="0" smtClean="0"/>
                        <a:t> +/- 0.2</a:t>
                      </a:r>
                      <a:endParaRPr lang="en-US" sz="20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3629" y="2071688"/>
            <a:ext cx="4167752" cy="434252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algn="l"/>
            <a:r>
              <a:rPr lang="en-US" sz="2400" dirty="0" smtClean="0"/>
              <a:t>Total C Flux (NBE + Fire) [PgC/</a:t>
            </a:r>
            <a:r>
              <a:rPr lang="en-US" sz="2400" dirty="0" err="1" smtClean="0"/>
              <a:t>yr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1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822" indent="-401822"/>
            <a:r>
              <a:rPr lang="en-US" strike="sngStrike" dirty="0" smtClean="0"/>
              <a:t>Regional CO Inversions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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(not shown here)</a:t>
            </a:r>
            <a:endParaRPr lang="en-US" dirty="0" smtClean="0"/>
          </a:p>
          <a:p>
            <a:pPr marL="401822" indent="-401822"/>
            <a:r>
              <a:rPr lang="en-US" strike="sngStrike" dirty="0" smtClean="0"/>
              <a:t>Sub-basin and Seasonal Aggregation</a:t>
            </a:r>
            <a:endParaRPr lang="en-US" dirty="0" smtClean="0"/>
          </a:p>
          <a:p>
            <a:pPr marL="401822" indent="-401822"/>
            <a:r>
              <a:rPr lang="en-US" dirty="0" smtClean="0"/>
              <a:t>2012-2013 Inversions (2014 Project)</a:t>
            </a:r>
          </a:p>
          <a:p>
            <a:pPr marL="401822" indent="-401822"/>
            <a:r>
              <a:rPr lang="en-US" dirty="0" smtClean="0"/>
              <a:t>Use BRAMS/STILT Footprints for 2010-2011</a:t>
            </a:r>
          </a:p>
          <a:p>
            <a:pPr marL="401822" indent="-401822"/>
            <a:r>
              <a:rPr lang="en-US" dirty="0" smtClean="0"/>
              <a:t>Compare results with CMS Flux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5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CO Inversion Setup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264" y="1643063"/>
            <a:ext cx="8023252" cy="412757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522368" indent="-522368">
              <a:buFont typeface="+mj-lt"/>
              <a:buAutoNum type="arabicPeriod"/>
            </a:pPr>
            <a:r>
              <a:rPr lang="en-US" sz="2400" dirty="0" smtClean="0"/>
              <a:t>Global CO inversion using TM5 with S. American zoom region.</a:t>
            </a:r>
          </a:p>
          <a:p>
            <a:pPr marL="522368" indent="-522368">
              <a:buFont typeface="+mj-lt"/>
              <a:buAutoNum type="arabicPeriod"/>
            </a:pPr>
            <a:r>
              <a:rPr lang="en-US" sz="2400" dirty="0" smtClean="0"/>
              <a:t>Prior fire flux from GFED3.1 with diurnal cycle and climatological injection heights.</a:t>
            </a:r>
          </a:p>
          <a:p>
            <a:pPr marL="522368" indent="-522368">
              <a:buFont typeface="+mj-lt"/>
              <a:buAutoNum type="arabicPeriod"/>
            </a:pPr>
            <a:r>
              <a:rPr lang="en-US" sz="2400" dirty="0" smtClean="0"/>
              <a:t>Fluxes from CH4 and VOC oxidation and OH sink included, but not optimized.</a:t>
            </a:r>
          </a:p>
          <a:p>
            <a:pPr marL="522368" indent="-522368">
              <a:buFont typeface="+mj-lt"/>
              <a:buAutoNum type="arabicPeriod"/>
            </a:pPr>
            <a:r>
              <a:rPr lang="en-US" sz="2400" dirty="0" smtClean="0"/>
              <a:t>Adjustments are weekly at the grid (1x1) scale.</a:t>
            </a:r>
          </a:p>
          <a:p>
            <a:pPr marL="522368" indent="-522368">
              <a:buFont typeface="+mj-lt"/>
              <a:buAutoNum type="arabicPeriod"/>
            </a:pPr>
            <a:r>
              <a:rPr lang="en-US" sz="2400" dirty="0" smtClean="0"/>
              <a:t>Data inputs are combinations of:</a:t>
            </a:r>
          </a:p>
          <a:p>
            <a:pPr marL="683097" lvl="1" indent="-522368">
              <a:buFont typeface="+mj-lt"/>
              <a:buAutoNum type="arabicPeriod"/>
            </a:pPr>
            <a:r>
              <a:rPr lang="en-US" sz="2400" dirty="0" smtClean="0"/>
              <a:t>Aircraft CO profiles</a:t>
            </a:r>
          </a:p>
          <a:p>
            <a:pPr marL="683097" lvl="1" indent="-522368">
              <a:buFont typeface="+mj-lt"/>
              <a:buAutoNum type="arabicPeriod"/>
            </a:pPr>
            <a:r>
              <a:rPr lang="en-US" sz="2400" dirty="0" smtClean="0"/>
              <a:t>NOAA background data</a:t>
            </a:r>
          </a:p>
          <a:p>
            <a:pPr marL="683097" lvl="1" indent="-522368">
              <a:buFont typeface="+mj-lt"/>
              <a:buAutoNum type="arabicPeriod"/>
            </a:pPr>
            <a:r>
              <a:rPr lang="en-US" sz="2400" dirty="0" smtClean="0"/>
              <a:t>IASI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252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CO Inversion Results - 2010</a:t>
            </a:r>
          </a:p>
        </p:txBody>
      </p:sp>
      <p:pic>
        <p:nvPicPr>
          <p:cNvPr id="4" name="Picture 3" descr="2010_dry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1285875"/>
            <a:ext cx="9001125" cy="2571750"/>
          </a:xfrm>
          <a:prstGeom prst="rect">
            <a:avLst/>
          </a:prstGeom>
        </p:spPr>
      </p:pic>
      <p:pic>
        <p:nvPicPr>
          <p:cNvPr id="5" name="Picture 4" descr="2010_dry_noa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" y="4018359"/>
            <a:ext cx="9001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03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CO Inversion Results - 2011</a:t>
            </a:r>
          </a:p>
        </p:txBody>
      </p:sp>
      <p:pic>
        <p:nvPicPr>
          <p:cNvPr id="3" name="Picture 2" descr="2011_dry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094"/>
            <a:ext cx="9001125" cy="2571750"/>
          </a:xfrm>
          <a:prstGeom prst="rect">
            <a:avLst/>
          </a:prstGeom>
        </p:spPr>
      </p:pic>
      <p:pic>
        <p:nvPicPr>
          <p:cNvPr id="6" name="Picture 5" descr="2011_wet_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609"/>
            <a:ext cx="9001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8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Observed and Simulated N-S gradients of CO2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4932"/>
            <a:ext cx="7693477" cy="48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0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/>
              <a:t>CO Inversion Results: 2010 – 2011</a:t>
            </a:r>
            <a:br>
              <a:rPr lang="en-US" sz="3500" dirty="0"/>
            </a:br>
            <a:r>
              <a:rPr lang="en-US" sz="3500" dirty="0" err="1"/>
              <a:t>Basinwide</a:t>
            </a:r>
            <a:r>
              <a:rPr lang="en-US" sz="3500" dirty="0"/>
              <a:t> Fire Flux for CO2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367168"/>
              </p:ext>
            </p:extLst>
          </p:nvPr>
        </p:nvGraphicFramePr>
        <p:xfrm>
          <a:off x="875109" y="1339453"/>
          <a:ext cx="7554516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71625" y="6268641"/>
            <a:ext cx="3819212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algn="l"/>
            <a:r>
              <a:rPr lang="en-US" dirty="0" smtClean="0"/>
              <a:t>Assume 75 ppb/ppm fire emission ratio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78781" y="3107531"/>
            <a:ext cx="803672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00250" y="4179094"/>
            <a:ext cx="803672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3" name="TextBox 12"/>
          <p:cNvSpPr txBox="1"/>
          <p:nvPr/>
        </p:nvSpPr>
        <p:spPr>
          <a:xfrm>
            <a:off x="3018234" y="1714500"/>
            <a:ext cx="1104463" cy="32653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1700" dirty="0" err="1">
                <a:solidFill>
                  <a:srgbClr val="FF0000"/>
                </a:solidFill>
              </a:rPr>
              <a:t>Gatti</a:t>
            </a:r>
            <a:r>
              <a:rPr lang="en-US" sz="1700" dirty="0">
                <a:solidFill>
                  <a:srgbClr val="FF0000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208485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4931"/>
            <a:ext cx="7693477" cy="4808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in Observed and Simulated N-S gradients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8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14932"/>
            <a:ext cx="7693476" cy="4808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in Observed and Simulated N-S gradients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6" y="1614932"/>
            <a:ext cx="7693473" cy="4808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in Observed and Simulated N-S gradients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2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7" y="1625514"/>
            <a:ext cx="7676544" cy="4797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in Observed and Simulated N-S gradients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58" y="1613766"/>
            <a:ext cx="7695337" cy="4809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in Observed and Simulated N-S gradients of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2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Seasonal Cycles of CO2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58163"/>
            <a:ext cx="87122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5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6505</TotalTime>
  <Words>939</Words>
  <Application>Microsoft Macintosh PowerPoint</Application>
  <PresentationFormat>On-screen Show (4:3)</PresentationFormat>
  <Paragraphs>157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 situ CO2-based evaluation of the CMS flux product (and S. American Inversions) </vt:lpstr>
      <vt:lpstr>Objectives</vt:lpstr>
      <vt:lpstr>Differences in Observed and Simulated N-S gradients of CO2</vt:lpstr>
      <vt:lpstr>Differences in Observed and Simulated N-S gradients of CO2</vt:lpstr>
      <vt:lpstr>Differences in Observed and Simulated N-S gradients of CO2</vt:lpstr>
      <vt:lpstr>Differences in Observed and Simulated N-S gradients of CO2</vt:lpstr>
      <vt:lpstr>Differences in Observed and Simulated N-S gradients of CO2</vt:lpstr>
      <vt:lpstr>Differences in Observed and Simulated N-S gradients of CO2</vt:lpstr>
      <vt:lpstr>Differences in Seasonal Cycles of CO2</vt:lpstr>
      <vt:lpstr>Differences in Seasonal Cycles of CO2</vt:lpstr>
      <vt:lpstr>Differences in Seasonal Cycles of CO2</vt:lpstr>
      <vt:lpstr>Differences in Vertical Profiles of CO2</vt:lpstr>
      <vt:lpstr>Differences in Vertical Profiles of CO2</vt:lpstr>
      <vt:lpstr>South American Regional Inversions</vt:lpstr>
      <vt:lpstr>Amazonian C flux has been woefully underconstrained</vt:lpstr>
      <vt:lpstr>Amazonian C flux has been woefully underconstrained…because we don’t have enough observations  (in the right places)</vt:lpstr>
      <vt:lpstr>PowerPoint Presentation</vt:lpstr>
      <vt:lpstr>PowerPoint Presentation</vt:lpstr>
      <vt:lpstr>Regional Inverse Modeling</vt:lpstr>
      <vt:lpstr>CO2 INVERSION FRAMEWORK</vt:lpstr>
      <vt:lpstr>PowerPoint Presentation</vt:lpstr>
      <vt:lpstr>PowerPoint Presentation</vt:lpstr>
      <vt:lpstr>PowerPoint Presentation</vt:lpstr>
      <vt:lpstr>PowerPoint Presentation</vt:lpstr>
      <vt:lpstr>Basinwide Flux Totals</vt:lpstr>
      <vt:lpstr>To Be Done…</vt:lpstr>
      <vt:lpstr>CO Inversion Setup</vt:lpstr>
      <vt:lpstr>CO Inversion Results - 2010</vt:lpstr>
      <vt:lpstr>CO Inversion Results - 2011</vt:lpstr>
      <vt:lpstr>CO Inversion Results: 2010 – 2011 Basinwide Fire Flux for CO2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Miller</dc:creator>
  <cp:lastModifiedBy>John Miller</cp:lastModifiedBy>
  <cp:revision>58</cp:revision>
  <dcterms:created xsi:type="dcterms:W3CDTF">2013-11-04T22:52:03Z</dcterms:created>
  <dcterms:modified xsi:type="dcterms:W3CDTF">2014-11-13T13:57:10Z</dcterms:modified>
</cp:coreProperties>
</file>